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0"/>
  </p:notesMasterIdLst>
  <p:handoutMasterIdLst>
    <p:handoutMasterId r:id="rId71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447" r:id="rId21"/>
    <p:sldId id="351" r:id="rId22"/>
    <p:sldId id="352" r:id="rId23"/>
    <p:sldId id="353" r:id="rId24"/>
    <p:sldId id="360" r:id="rId25"/>
    <p:sldId id="361" r:id="rId26"/>
    <p:sldId id="362" r:id="rId27"/>
    <p:sldId id="363" r:id="rId28"/>
    <p:sldId id="419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8" r:id="rId68"/>
    <p:sldId id="395" r:id="rId6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2" d="100"/>
          <a:sy n="62" d="100"/>
        </p:scale>
        <p:origin x="1452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51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 dirty="0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 dirty="0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 dirty="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sz="2000" dirty="0"/>
              <a:t>The concept of a logical address space that is bound to a separate </a:t>
            </a:r>
            <a:r>
              <a:rPr lang="en-US" altLang="en-US" sz="2000" dirty="0">
                <a:latin typeface="+mj-lt"/>
              </a:rPr>
              <a:t>physical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address</a:t>
            </a:r>
            <a:r>
              <a:rPr lang="en-US" altLang="en-US" sz="2000" dirty="0"/>
              <a:t> </a:t>
            </a:r>
            <a:r>
              <a:rPr lang="en-US" altLang="en-US" sz="2000" dirty="0">
                <a:latin typeface="+mj-lt"/>
              </a:rPr>
              <a:t>space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central to proper memory management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generated by the CPU; also referred to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address seen by the memory unit</a:t>
            </a:r>
          </a:p>
          <a:p>
            <a:pPr lvl="1"/>
            <a:r>
              <a:rPr lang="en-US" altLang="en-US" sz="2000" dirty="0"/>
              <a:t>Logical and physical addresses are the same in compile-time and load-time address-binding schemes; they differ in execution-time address-binding scheme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logical addresses generated by a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sz="2400" dirty="0"/>
              <a:t>Hardware device that maps virtual to physical address at run time 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39" y="2176670"/>
            <a:ext cx="6677144" cy="242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Consider simple scheme, which is a generalization of the base-register scheme</a:t>
            </a:r>
          </a:p>
          <a:p>
            <a:pPr lvl="1">
              <a:defRPr/>
            </a:pPr>
            <a:r>
              <a:rPr lang="en-US" altLang="en-US" sz="2400" dirty="0"/>
              <a:t>The base register now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 lvl="1">
              <a:defRPr/>
            </a:pPr>
            <a:r>
              <a:rPr lang="en-US" altLang="en-US" sz="2400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sz="2400" dirty="0"/>
              <a:t>The user program deals with </a:t>
            </a:r>
            <a:r>
              <a:rPr lang="en-US" altLang="en-US" sz="2400" i="1" dirty="0"/>
              <a:t>logical</a:t>
            </a:r>
            <a:r>
              <a:rPr lang="en-US" altLang="en-US" sz="2400" dirty="0"/>
              <a:t> addresses; it never sees the </a:t>
            </a:r>
            <a:r>
              <a:rPr lang="en-US" altLang="en-US" sz="2400" i="1" dirty="0"/>
              <a:t>real</a:t>
            </a:r>
            <a:r>
              <a:rPr lang="en-US" altLang="en-US" sz="2400" dirty="0"/>
              <a:t> physical addresses</a:t>
            </a:r>
          </a:p>
          <a:p>
            <a:pPr lvl="1">
              <a:defRPr/>
            </a:pPr>
            <a:r>
              <a:rPr lang="en-US" altLang="en-US" sz="2400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sz="2400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endParaRPr lang="en-US" altLang="en-US" sz="2000" dirty="0"/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55" y="1290399"/>
            <a:ext cx="6425914" cy="453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Routine is not loaded until it is called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No special support from the </a:t>
            </a:r>
            <a:r>
              <a:rPr kumimoji="1" lang="en-US" altLang="zh-TW" sz="2400" dirty="0">
                <a:latin typeface="Helvetica" panose="020B0604020202020204" pitchFamily="34" charset="0"/>
              </a:rPr>
              <a:t>OS</a:t>
            </a:r>
            <a:r>
              <a:rPr kumimoji="1" lang="en-US" altLang="en-US" sz="2400" dirty="0">
                <a:latin typeface="Helvetica" panose="020B0604020202020204" pitchFamily="34" charset="0"/>
              </a:rPr>
              <a:t>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system libraries and program code combined by the loader into the binary program image</a:t>
            </a:r>
          </a:p>
          <a:p>
            <a:r>
              <a:rPr lang="en-US" altLang="en-US" sz="2000" dirty="0"/>
              <a:t>Dynamic linking – linking postponed until execution time</a:t>
            </a:r>
            <a:endParaRPr lang="en-US" altLang="en-US" sz="900" dirty="0"/>
          </a:p>
          <a:p>
            <a:pPr lvl="1"/>
            <a:r>
              <a:rPr lang="en-US" altLang="en-US" sz="2000" dirty="0"/>
              <a:t>Small piece of code,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sz="2000" dirty="0"/>
              <a:t>, used to locate the appropriate memory-resident library routine</a:t>
            </a:r>
            <a:endParaRPr lang="en-US" altLang="en-US" sz="900" dirty="0"/>
          </a:p>
          <a:p>
            <a:pPr lvl="1"/>
            <a:r>
              <a:rPr lang="en-US" altLang="en-US" sz="2000" dirty="0"/>
              <a:t>When executed, OS checks if routine is in processes</a:t>
            </a:r>
            <a:r>
              <a:rPr lang="ja-JP" altLang="en-US" sz="2000" dirty="0"/>
              <a:t>’</a:t>
            </a:r>
            <a:r>
              <a:rPr lang="en-US" altLang="ja-JP" sz="2000" dirty="0"/>
              <a:t> memory address</a:t>
            </a:r>
          </a:p>
          <a:p>
            <a:pPr lvl="2"/>
            <a:r>
              <a:rPr lang="en-US" altLang="en-US" sz="2000" dirty="0"/>
              <a:t>If not in address space, add to address space </a:t>
            </a:r>
          </a:p>
          <a:p>
            <a:pPr lvl="1"/>
            <a:r>
              <a:rPr lang="en-US" altLang="en-US" sz="2000" dirty="0"/>
              <a:t>Stub replaces itself with the address of the routine, and executes the routine</a:t>
            </a:r>
            <a:endParaRPr lang="en-US" altLang="en-US" sz="900" dirty="0"/>
          </a:p>
          <a:p>
            <a:r>
              <a:rPr lang="en-US" altLang="en-US" sz="2000" dirty="0"/>
              <a:t>Dynamic linking is particularly useful for libraries</a:t>
            </a:r>
            <a:r>
              <a:rPr lang="en-US" altLang="en-US" sz="900" dirty="0"/>
              <a:t>, </a:t>
            </a:r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sz="2400" dirty="0"/>
              <a:t>Main memory must support both OS and user processes</a:t>
            </a:r>
          </a:p>
          <a:p>
            <a:pPr lvl="1"/>
            <a:r>
              <a:rPr lang="en-US" altLang="en-US" sz="2400" dirty="0"/>
              <a:t>Limited resource, must allocate efficiently</a:t>
            </a:r>
          </a:p>
          <a:p>
            <a:r>
              <a:rPr lang="en-US" altLang="en-US" sz="2400" dirty="0"/>
              <a:t>Contiguous allocation is one early method</a:t>
            </a:r>
          </a:p>
          <a:p>
            <a:r>
              <a:rPr lang="en-US" altLang="en-US" sz="2400" dirty="0"/>
              <a:t>Main memory usually divided into two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Resident OS, usually held in low memory with interrupt vector</a:t>
            </a:r>
          </a:p>
          <a:p>
            <a:pPr lvl="1"/>
            <a:r>
              <a:rPr lang="en-US" altLang="en-US" sz="2400" dirty="0"/>
              <a:t>User processes then held in high memory</a:t>
            </a:r>
          </a:p>
          <a:p>
            <a:pPr lvl="2"/>
            <a:r>
              <a:rPr lang="en-US" altLang="en-US" sz="2400" dirty="0"/>
              <a:t>Each process contained in</a:t>
            </a:r>
            <a:r>
              <a:rPr lang="en-US" altLang="en-US" sz="2400" dirty="0">
                <a:solidFill>
                  <a:srgbClr val="0000FF"/>
                </a:solidFill>
              </a:rPr>
              <a:t> single contiguous </a:t>
            </a:r>
            <a:r>
              <a:rPr lang="en-US" altLang="en-US" sz="2400" dirty="0"/>
              <a:t>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sz="2400" dirty="0"/>
              <a:t>Relocation registers used to protect user processes from each other, and from changing OS code and data</a:t>
            </a:r>
          </a:p>
          <a:p>
            <a:pPr lvl="1"/>
            <a:r>
              <a:rPr lang="en-US" altLang="en-US" sz="2400" dirty="0"/>
              <a:t>Base register contains value of smallest physical address</a:t>
            </a:r>
          </a:p>
          <a:p>
            <a:pPr lvl="1"/>
            <a:r>
              <a:rPr lang="en-US" altLang="en-US" sz="2400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sz="2400" dirty="0"/>
              <a:t>MMU maps logical address </a:t>
            </a:r>
            <a:r>
              <a:rPr lang="en-US" altLang="en-US" sz="2400" i="1" dirty="0"/>
              <a:t>dynamically</a:t>
            </a:r>
          </a:p>
          <a:p>
            <a:pPr lvl="1"/>
            <a:r>
              <a:rPr lang="en-US" altLang="en-US" sz="2400" dirty="0"/>
              <a:t>Can then allow actions such as kernel code being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sz="2400" b="1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and kernel changing size</a:t>
            </a:r>
          </a:p>
          <a:p>
            <a:pPr lvl="2"/>
            <a:r>
              <a:rPr lang="en-US" altLang="en-US" sz="2400" dirty="0"/>
              <a:t>E.g. for device driver not commonly used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6" y="1649895"/>
            <a:ext cx="7591058" cy="376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Memory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4539284"/>
          </a:xfrm>
        </p:spPr>
        <p:txBody>
          <a:bodyPr/>
          <a:lstStyle/>
          <a:p>
            <a:r>
              <a:rPr lang="en-US" altLang="en-US" sz="2800" dirty="0"/>
              <a:t>Multiple-partition allocation</a:t>
            </a:r>
          </a:p>
          <a:p>
            <a:pPr lvl="1"/>
            <a:r>
              <a:rPr lang="en-US" altLang="en-US" sz="2400" dirty="0"/>
              <a:t>In the simplest method of </a:t>
            </a:r>
            <a:r>
              <a:rPr lang="en-US" altLang="en-US" sz="2400" dirty="0">
                <a:solidFill>
                  <a:srgbClr val="0000FF"/>
                </a:solidFill>
              </a:rPr>
              <a:t>fixed-size</a:t>
            </a:r>
            <a:r>
              <a:rPr lang="en-US" altLang="en-US" sz="2400" dirty="0"/>
              <a:t> partition, degree of multiprogramming limited by number of partitions</a:t>
            </a:r>
          </a:p>
          <a:p>
            <a:pPr lvl="2"/>
            <a:r>
              <a:rPr lang="en-US" altLang="en-US" sz="2400" dirty="0"/>
              <a:t>It was used by IBM OS/360, but no longer in use</a:t>
            </a:r>
          </a:p>
          <a:p>
            <a:pPr lvl="1"/>
            <a:r>
              <a:rPr lang="en-US" altLang="en-US" sz="2400" dirty="0"/>
              <a:t>A generalization of fixed-partition scheme is used for batch environments, and also applicable to time-sharing systems for pure segmentation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/>
              <a:t>Contiguous Memory Allocation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Paging</a:t>
            </a:r>
          </a:p>
          <a:p>
            <a:pPr lvl="1"/>
            <a:r>
              <a:rPr lang="en-US" altLang="en-US" sz="2400" dirty="0"/>
              <a:t>Structure of the Page Table</a:t>
            </a:r>
          </a:p>
          <a:p>
            <a:r>
              <a:rPr lang="en-US" altLang="en-US" sz="2400" dirty="0"/>
              <a:t>Swapping</a:t>
            </a:r>
          </a:p>
          <a:p>
            <a:r>
              <a:rPr lang="en-US" altLang="en-US" sz="2400" dirty="0"/>
              <a:t>Example: The Intel 32 and 64-bit Architectures</a:t>
            </a:r>
          </a:p>
          <a:p>
            <a:r>
              <a:rPr lang="en-US" altLang="en-US" sz="2400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2000" b="1" dirty="0">
                <a:solidFill>
                  <a:srgbClr val="0000FF"/>
                </a:solidFill>
              </a:rPr>
              <a:t> </a:t>
            </a:r>
            <a:r>
              <a:rPr lang="en-US" altLang="en-US" sz="2000" dirty="0"/>
              <a:t>sizes for efficiency (sized to process’ needs)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2000" dirty="0"/>
              <a:t> – block of available memory; holes of various sizes are scattered throughout memory</a:t>
            </a:r>
          </a:p>
          <a:p>
            <a:pPr lvl="1"/>
            <a:r>
              <a:rPr lang="en-US" altLang="en-US" sz="20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2000" dirty="0"/>
              <a:t>Process exiting frees its partition, adjacent free partitions combined</a:t>
            </a:r>
          </a:p>
          <a:p>
            <a:pPr lvl="1"/>
            <a:r>
              <a:rPr lang="en-US" altLang="en-US" sz="2000" dirty="0"/>
              <a:t>OS maintains information about:</a:t>
            </a:r>
            <a:br>
              <a:rPr lang="en-US" altLang="en-US" sz="2000" dirty="0"/>
            </a:br>
            <a:r>
              <a:rPr lang="en-US" altLang="en-US" sz="20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293" y="4923666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42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9972" y="1779311"/>
            <a:ext cx="7298770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first</a:t>
            </a:r>
            <a:r>
              <a:rPr lang="en-US" altLang="en-US" sz="2400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smallest</a:t>
            </a:r>
            <a:r>
              <a:rPr lang="en-US" altLang="en-US" sz="2400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sz="2400" dirty="0"/>
              <a:t>:  Allocate the </a:t>
            </a:r>
            <a:r>
              <a:rPr lang="en-US" altLang="en-US" sz="2400" b="1" i="1" dirty="0"/>
              <a:t>largest</a:t>
            </a:r>
            <a:r>
              <a:rPr lang="en-US" altLang="en-US" sz="2400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1148379"/>
            <a:ext cx="8085858" cy="4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sz="2400" b="1" i="1" dirty="0">
                <a:latin typeface="Helvetica" panose="020B0604020202020204" pitchFamily="34" charset="0"/>
              </a:rPr>
              <a:t>n</a:t>
            </a:r>
            <a:r>
              <a:rPr lang="en-US" altLang="en-US" sz="2400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28" y="5351875"/>
            <a:ext cx="7222121" cy="83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total memory space exists to satisfy a request, but it is not contiguous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sz="2400" dirty="0"/>
              <a:t>First fit analysis reveals that 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allocated, 0.5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blocks lost to fragmentation</a:t>
            </a:r>
          </a:p>
          <a:p>
            <a:pPr lvl="1"/>
            <a:r>
              <a:rPr lang="en-US" altLang="en-US" sz="2400" dirty="0"/>
              <a:t>1/3 may be unusable -&gt;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sz="2400" dirty="0"/>
              <a:t>Reduce external fragmentation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sz="2400" dirty="0"/>
              <a:t>Shuffle memory contents to place all free memory together in one large block</a:t>
            </a:r>
          </a:p>
          <a:p>
            <a:pPr lvl="1"/>
            <a:r>
              <a:rPr lang="en-US" altLang="en-US" sz="2400" dirty="0"/>
              <a:t>Compaction is possible </a:t>
            </a:r>
            <a:r>
              <a:rPr lang="en-US" altLang="en-US" sz="2400" i="1" dirty="0"/>
              <a:t>only</a:t>
            </a:r>
            <a:r>
              <a:rPr lang="en-US" altLang="en-US" sz="2400" dirty="0"/>
              <a:t> if relocation is dynamic, and is done at execution time</a:t>
            </a:r>
          </a:p>
          <a:p>
            <a:pPr lvl="1"/>
            <a:r>
              <a:rPr lang="en-US" altLang="en-US" sz="2400" dirty="0"/>
              <a:t>The cost is expensive by moving all processes toward one end of memory</a:t>
            </a:r>
          </a:p>
          <a:p>
            <a:r>
              <a:rPr lang="en-US" altLang="en-US" sz="2400" dirty="0"/>
              <a:t>Another solution is to permit logical address space to be noncontiguous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Segmentation 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Paging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sz="2000" dirty="0"/>
              <a:t>Physical address space of a process can be noncontiguous; process is allocated physical memory whenever it is available</a:t>
            </a:r>
          </a:p>
          <a:p>
            <a:pPr lvl="1"/>
            <a:r>
              <a:rPr lang="en-US" altLang="en-US" sz="2000" dirty="0"/>
              <a:t>Avoids external fragmentation</a:t>
            </a:r>
          </a:p>
          <a:p>
            <a:pPr lvl="1"/>
            <a:r>
              <a:rPr lang="en-US" altLang="en-US" sz="2000" dirty="0"/>
              <a:t>Avoids problem of varying sized memory chunks</a:t>
            </a:r>
            <a:endParaRPr lang="en-US" altLang="en-US" sz="900" dirty="0"/>
          </a:p>
          <a:p>
            <a:r>
              <a:rPr lang="en-US" altLang="en-US" sz="2000" dirty="0"/>
              <a:t>Divide physical memory into fixed-sized blocks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Size </a:t>
            </a:r>
            <a:r>
              <a:rPr lang="en-US" altLang="en-US" sz="2000" dirty="0"/>
              <a:t>is power of 2, between 512 bytes and 16 Mbytes</a:t>
            </a:r>
            <a:endParaRPr lang="en-US" altLang="en-US" sz="900" dirty="0"/>
          </a:p>
          <a:p>
            <a:r>
              <a:rPr lang="en-US" altLang="en-US" sz="2000" dirty="0"/>
              <a:t>Divide logical memory into blocks of same size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sz="2000" dirty="0"/>
              <a:t>Keep track of all free frames</a:t>
            </a:r>
            <a:endParaRPr lang="en-US" altLang="en-US" sz="900" dirty="0"/>
          </a:p>
          <a:p>
            <a:pPr lvl="1"/>
            <a:r>
              <a:rPr lang="en-US" altLang="en-US" sz="2000" dirty="0"/>
              <a:t>To run a program of size </a:t>
            </a:r>
            <a:r>
              <a:rPr lang="en-US" altLang="en-US" sz="2000" b="1" i="1" dirty="0"/>
              <a:t>N</a:t>
            </a:r>
            <a:r>
              <a:rPr lang="en-US" altLang="en-US" sz="2000" i="1" dirty="0"/>
              <a:t> </a:t>
            </a:r>
            <a:r>
              <a:rPr lang="en-US" altLang="en-US" sz="2000" dirty="0"/>
              <a:t>pages, need to find </a:t>
            </a:r>
            <a:r>
              <a:rPr lang="en-US" altLang="en-US" sz="2000" b="1" i="1" dirty="0"/>
              <a:t>N</a:t>
            </a:r>
            <a:r>
              <a:rPr lang="en-US" altLang="en-US" sz="2000" dirty="0"/>
              <a:t> free frames and load program</a:t>
            </a:r>
            <a:endParaRPr lang="en-US" altLang="en-US" sz="900" dirty="0"/>
          </a:p>
          <a:p>
            <a:pPr lvl="1"/>
            <a:r>
              <a:rPr lang="en-US" altLang="en-US" sz="2000" dirty="0"/>
              <a:t>Set up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dirty="0"/>
              <a:t> to translate logical to physical addresses</a:t>
            </a:r>
            <a:endParaRPr lang="en-US" altLang="en-US" sz="900" dirty="0"/>
          </a:p>
          <a:p>
            <a:r>
              <a:rPr lang="en-US" altLang="en-US" sz="2000" dirty="0"/>
              <a:t>Backing store likewise split into pages</a:t>
            </a:r>
          </a:p>
          <a:p>
            <a:r>
              <a:rPr lang="en-US" altLang="en-US" sz="2000" dirty="0"/>
              <a:t>Still have </a:t>
            </a:r>
            <a:r>
              <a:rPr lang="en-US" altLang="en-US" sz="2000" dirty="0">
                <a:solidFill>
                  <a:srgbClr val="FF0000"/>
                </a:solidFill>
              </a:rPr>
              <a:t>Internal</a:t>
            </a:r>
            <a:r>
              <a:rPr lang="en-US" altLang="en-US" sz="2000" dirty="0"/>
              <a:t> fragmentation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Address generated by CPU is divided into: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used as an index into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sz="2000" dirty="0"/>
              <a:t>)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For given logical address space 2</a:t>
            </a:r>
            <a:r>
              <a:rPr lang="en-US" altLang="en-US" sz="2000" i="1" baseline="30000" dirty="0"/>
              <a:t>m </a:t>
            </a:r>
            <a:r>
              <a:rPr lang="en-US" altLang="en-US" sz="2000" dirty="0"/>
              <a:t>and page size</a:t>
            </a:r>
            <a:r>
              <a:rPr lang="en-US" altLang="en-US" sz="2000" baseline="30000" dirty="0"/>
              <a:t> </a:t>
            </a:r>
            <a:r>
              <a:rPr lang="en-US" altLang="en-US" sz="2000" i="1" dirty="0"/>
              <a:t>2</a:t>
            </a:r>
            <a:r>
              <a:rPr lang="en-US" altLang="en-US" sz="2000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3658152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9" y="1377476"/>
            <a:ext cx="7881522" cy="43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37" y="1006752"/>
            <a:ext cx="5827764" cy="54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sz="2400" dirty="0"/>
              <a:t>Logical address:  n = 2 and  m = 4</a:t>
            </a:r>
          </a:p>
          <a:p>
            <a:r>
              <a:rPr lang="en-US" altLang="en-US" sz="2400" dirty="0"/>
              <a:t>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84" y="2461799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886289" cy="4633912"/>
          </a:xfrm>
        </p:spPr>
        <p:txBody>
          <a:bodyPr/>
          <a:lstStyle/>
          <a:p>
            <a:r>
              <a:rPr lang="en-US" altLang="en-US" sz="2400" dirty="0"/>
              <a:t>Page size = 2,048 bytes</a:t>
            </a:r>
          </a:p>
          <a:p>
            <a:r>
              <a:rPr lang="en-US" altLang="en-US" sz="2400" dirty="0"/>
              <a:t>Process size = 72,766 bytes</a:t>
            </a:r>
          </a:p>
          <a:p>
            <a:pPr lvl="1"/>
            <a:r>
              <a:rPr lang="en-US" altLang="en-US" sz="2400" dirty="0"/>
              <a:t>35 pages + 1,086 bytes</a:t>
            </a:r>
          </a:p>
          <a:p>
            <a:pPr lvl="1"/>
            <a:r>
              <a:rPr lang="en-US" altLang="en-US" sz="2400" dirty="0"/>
              <a:t>Internal fragmentation of 2,048 - 1,086 = 962 bytes</a:t>
            </a:r>
          </a:p>
          <a:p>
            <a:r>
              <a:rPr lang="en-US" altLang="en-US" sz="2400" dirty="0"/>
              <a:t>Worst case fragmentation = 1 frame – 1 byte</a:t>
            </a:r>
          </a:p>
          <a:p>
            <a:r>
              <a:rPr lang="en-US" altLang="en-US" sz="2400" dirty="0"/>
              <a:t>On average fragmentation = 1 / 2 frame size</a:t>
            </a:r>
          </a:p>
          <a:p>
            <a:r>
              <a:rPr lang="en-US" altLang="en-US" sz="2400" dirty="0"/>
              <a:t>So small frame sizes desirable?</a:t>
            </a:r>
          </a:p>
          <a:p>
            <a:pPr lvl="1"/>
            <a:r>
              <a:rPr lang="en-US" altLang="en-US" sz="2400" dirty="0"/>
              <a:t>But each page table entry takes memory to track</a:t>
            </a:r>
          </a:p>
          <a:p>
            <a:r>
              <a:rPr lang="en-US" altLang="en-US" sz="2400" dirty="0"/>
              <a:t>Page sizes growing over time</a:t>
            </a:r>
          </a:p>
          <a:p>
            <a:pPr lvl="1"/>
            <a:r>
              <a:rPr lang="en-US" altLang="en-US" sz="2400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sz="2400" dirty="0"/>
              <a:t>To provide a detailed description of various ways of organizing memory hardware</a:t>
            </a:r>
          </a:p>
          <a:p>
            <a:r>
              <a:rPr lang="en-US" altLang="en-US" sz="2400" dirty="0"/>
              <a:t>To discuss various </a:t>
            </a:r>
            <a:r>
              <a:rPr lang="en-US" altLang="en-US" sz="2400" dirty="0">
                <a:solidFill>
                  <a:srgbClr val="0000FF"/>
                </a:solidFill>
              </a:rPr>
              <a:t>memory management</a:t>
            </a:r>
            <a:r>
              <a:rPr lang="en-US" altLang="en-US" sz="2400" dirty="0"/>
              <a:t> techniques </a:t>
            </a:r>
          </a:p>
          <a:p>
            <a:r>
              <a:rPr lang="en-US" altLang="en-US" sz="2400" dirty="0"/>
              <a:t>To provide a detailed description of the Intel Pentium, which supports both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/>
              <a:t>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9" y="1018708"/>
            <a:ext cx="6533666" cy="4687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sz="2400" dirty="0"/>
              <a:t>Page table is kept in main memory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points to the page table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indicates size of the page table</a:t>
            </a:r>
          </a:p>
          <a:p>
            <a:r>
              <a:rPr lang="en-US" altLang="en-US" sz="2400" dirty="0"/>
              <a:t>In this scheme every data/instruction access requires </a:t>
            </a:r>
            <a:r>
              <a:rPr lang="en-US" altLang="en-US" sz="2400" dirty="0">
                <a:solidFill>
                  <a:srgbClr val="0000FF"/>
                </a:solidFill>
              </a:rPr>
              <a:t>two</a:t>
            </a:r>
            <a:r>
              <a:rPr lang="en-US" altLang="en-US" sz="2400" dirty="0"/>
              <a:t> memory accesses</a:t>
            </a:r>
          </a:p>
          <a:p>
            <a:pPr lvl="1"/>
            <a:r>
              <a:rPr lang="en-US" altLang="en-US" sz="2400" dirty="0"/>
              <a:t>One for the page table and one for the data / instruction</a:t>
            </a:r>
          </a:p>
          <a:p>
            <a:r>
              <a:rPr lang="en-US" altLang="en-US" sz="2400" dirty="0"/>
              <a:t>The two-memory access problem can be solved by the use of a special fast-lookup hardware cache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sz="2400" dirty="0"/>
              <a:t>) (also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400" dirty="0"/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sz="2400" dirty="0"/>
              <a:t>Associative memory – parallel search on key-value pairs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TLBs typically small (64 to 1,024 entries)</a:t>
            </a:r>
          </a:p>
          <a:p>
            <a:r>
              <a:rPr lang="en-US" altLang="en-US" sz="2400" dirty="0"/>
              <a:t>Address translation (p, d)</a:t>
            </a:r>
          </a:p>
          <a:p>
            <a:pPr marL="627063" lvl="1"/>
            <a:r>
              <a:rPr lang="en-US" altLang="en-US" sz="2400" dirty="0"/>
              <a:t>If p is in associative register, get frame # out</a:t>
            </a:r>
          </a:p>
          <a:p>
            <a:pPr marL="627063" lvl="1"/>
            <a:r>
              <a:rPr lang="en-US" altLang="en-US" sz="2400" dirty="0"/>
              <a:t>Otherwise, for a TLB miss, get frame # from page table in memory, and value is loaded into TLB for faster access next time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230" y="1480932"/>
            <a:ext cx="3841540" cy="207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17" y="1066128"/>
            <a:ext cx="6635266" cy="501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7"/>
            <a:ext cx="7772400" cy="5089649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olidFill>
                  <a:srgbClr val="0000FF"/>
                </a:solidFill>
                <a:sym typeface="Symbol" pitchFamily="18" charset="2"/>
              </a:rPr>
              <a:t>Hit ratio </a:t>
            </a:r>
            <a:r>
              <a:rPr lang="en-US" altLang="en-US" sz="2000" dirty="0">
                <a:sym typeface="Symbol" pitchFamily="18" charset="2"/>
              </a:rPr>
              <a:t>– percentage of times that a page number is found in the TLB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An </a:t>
            </a:r>
            <a:r>
              <a:rPr lang="en-US" altLang="en-US" sz="2000" dirty="0">
                <a:sym typeface="Symbol" pitchFamily="18" charset="2"/>
              </a:rPr>
              <a:t>80% hit ratio means that we find the desired page number in the TLB 80% of the time</a:t>
            </a:r>
            <a:endParaRPr lang="en-US" altLang="en-US" sz="2000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Suppose that 10 nanoseconds to access memory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sz="2000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sz="2000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sz="2000" dirty="0">
                <a:sym typeface="Symbol" pitchFamily="18" charset="2"/>
              </a:rPr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sz="2000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	               EAT = </a:t>
            </a:r>
            <a:r>
              <a:rPr lang="en-US" altLang="en-US" sz="2000" dirty="0">
                <a:sym typeface="Symbol" pitchFamily="18" charset="2"/>
              </a:rPr>
              <a:t>0.80 x 10 + 0.20 x 20 = 12 </a:t>
            </a:r>
            <a:r>
              <a:rPr lang="en-US" altLang="en-US" sz="2000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Consider a 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sz="2000" dirty="0"/>
              <a:t>           implying only 1% slowdown in access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sz="2000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sz="2000" dirty="0"/>
              <a:t>Can also add more bits to indicate page execute-only, and so 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bit attached to each entry in the page table: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associated page is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space, and is thus a legal page</a:t>
            </a:r>
          </a:p>
          <a:p>
            <a:pPr lvl="1"/>
            <a:r>
              <a:rPr lang="ja-JP" altLang="en-US" sz="2000" dirty="0"/>
              <a:t>“</a:t>
            </a:r>
            <a:r>
              <a:rPr lang="en-US" altLang="ja-JP" sz="2000" dirty="0"/>
              <a:t>invalid</a:t>
            </a:r>
            <a:r>
              <a:rPr lang="ja-JP" altLang="en-US" sz="2000" dirty="0"/>
              <a:t>”</a:t>
            </a:r>
            <a:r>
              <a:rPr lang="en-US" altLang="ja-JP" sz="2000" dirty="0"/>
              <a:t> indicates that the page is not in the process</a:t>
            </a:r>
            <a:r>
              <a:rPr lang="ja-JP" altLang="en-US" sz="2000" dirty="0"/>
              <a:t>’</a:t>
            </a:r>
            <a:r>
              <a:rPr lang="en-US" altLang="ja-JP" sz="2000" dirty="0"/>
              <a:t> logical address space</a:t>
            </a:r>
          </a:p>
          <a:p>
            <a:pPr lvl="1"/>
            <a:r>
              <a:rPr lang="en-US" altLang="en-US" sz="2000" dirty="0"/>
              <a:t>Or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sz="2000" dirty="0"/>
              <a:t>)</a:t>
            </a:r>
          </a:p>
          <a:p>
            <a:r>
              <a:rPr lang="en-US" altLang="en-US" sz="2000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71" y="1039013"/>
            <a:ext cx="6091922" cy="528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sz="2000" dirty="0"/>
              <a:t>One copy of read-only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sz="2000" dirty="0"/>
              <a:t>) code shared among processes (i.e., text editors, compilers, window systems)</a:t>
            </a:r>
          </a:p>
          <a:p>
            <a:pPr lvl="1"/>
            <a:r>
              <a:rPr lang="en-US" altLang="en-US" sz="2000" dirty="0"/>
              <a:t>Similar to multiple threads sharing the same process space</a:t>
            </a:r>
          </a:p>
          <a:p>
            <a:pPr lvl="1"/>
            <a:r>
              <a:rPr lang="en-US" altLang="en-US" sz="2000" dirty="0"/>
              <a:t>Also useful for interprocess communication if sharing of read-write pages is allowed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sz="2000" dirty="0"/>
              <a:t>Each process keeps a separate copy of the code and data</a:t>
            </a:r>
          </a:p>
          <a:p>
            <a:pPr lvl="1"/>
            <a:r>
              <a:rPr lang="en-US" altLang="en-US" sz="2000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287" y="1114984"/>
            <a:ext cx="4900888" cy="534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938537" cy="4483100"/>
          </a:xfrm>
        </p:spPr>
        <p:txBody>
          <a:bodyPr/>
          <a:lstStyle/>
          <a:p>
            <a:r>
              <a:rPr lang="en-US" altLang="en-US" sz="2000" dirty="0"/>
              <a:t>Memory structures for paging can get huge using straight-forward methods</a:t>
            </a:r>
          </a:p>
          <a:p>
            <a:pPr lvl="1"/>
            <a:r>
              <a:rPr lang="en-US" altLang="en-US" sz="2000" dirty="0"/>
              <a:t>Consider a 32-bit logical address </a:t>
            </a:r>
          </a:p>
          <a:p>
            <a:pPr lvl="2"/>
            <a:r>
              <a:rPr lang="en-US" altLang="en-US" sz="2000" dirty="0"/>
              <a:t>Page size of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Page table would have 1 million entries (2</a:t>
            </a:r>
            <a:r>
              <a:rPr lang="en-US" altLang="en-US" sz="2000" baseline="30000" dirty="0"/>
              <a:t>32</a:t>
            </a:r>
            <a:r>
              <a:rPr lang="en-US" altLang="en-US" sz="2000" dirty="0"/>
              <a:t> /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If each entry is 4 bytes </a:t>
            </a:r>
            <a:r>
              <a:rPr lang="en-US" altLang="en-US" sz="2000" dirty="0">
                <a:sym typeface="Wingdings" panose="05000000000000000000" pitchFamily="2" charset="2"/>
              </a:rPr>
              <a:t></a:t>
            </a:r>
            <a:r>
              <a:rPr lang="en-US" altLang="en-US" sz="2000" dirty="0"/>
              <a:t> each process 4 MB of physical address space for the page table alone</a:t>
            </a:r>
          </a:p>
          <a:p>
            <a:pPr lvl="3"/>
            <a:r>
              <a:rPr lang="en-US" altLang="en-US" sz="2000" dirty="0"/>
              <a:t>Don</a:t>
            </a:r>
            <a:r>
              <a:rPr lang="ja-JP" altLang="en-US" sz="2000" dirty="0"/>
              <a:t>’</a:t>
            </a:r>
            <a:r>
              <a:rPr lang="en-US" altLang="ja-JP" sz="2000" dirty="0"/>
              <a:t>t want to allocate that contiguously in main memory</a:t>
            </a:r>
          </a:p>
          <a:p>
            <a:pPr lvl="1"/>
            <a:r>
              <a:rPr lang="en-US" altLang="en-US" sz="2000" dirty="0"/>
              <a:t>One simple solution is to divide the page table into smaller units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Hierarchical</a:t>
            </a:r>
            <a:r>
              <a:rPr lang="en-US" altLang="en-US" sz="2000" dirty="0"/>
              <a:t> Paging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Hashed</a:t>
            </a:r>
            <a:r>
              <a:rPr lang="en-US" altLang="en-US" sz="2000" dirty="0"/>
              <a:t> Page Tables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Inverted</a:t>
            </a:r>
            <a:r>
              <a:rPr lang="en-US" altLang="en-US" sz="2000" dirty="0"/>
              <a:t>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sz="2000" dirty="0"/>
              <a:t>Program must be brought (from disk) into memory and placed within a process for it to be run</a:t>
            </a:r>
            <a:endParaRPr lang="en-US" altLang="en-US" sz="900" dirty="0"/>
          </a:p>
          <a:p>
            <a:pPr lvl="1"/>
            <a:r>
              <a:rPr lang="en-US" altLang="en-US" sz="2000" dirty="0"/>
              <a:t>Instruction, data</a:t>
            </a:r>
          </a:p>
          <a:p>
            <a:r>
              <a:rPr lang="en-US" altLang="en-US" sz="2000" dirty="0"/>
              <a:t>Memory unit only sees a stream of:</a:t>
            </a:r>
          </a:p>
          <a:p>
            <a:pPr lvl="1"/>
            <a:r>
              <a:rPr lang="en-US" altLang="en-US" sz="2000" dirty="0"/>
              <a:t>addresses + read requests, or </a:t>
            </a:r>
          </a:p>
          <a:p>
            <a:pPr lvl="1"/>
            <a:r>
              <a:rPr lang="en-US" altLang="en-US" sz="2000" dirty="0"/>
              <a:t>addresses + data and write requests</a:t>
            </a:r>
            <a:endParaRPr lang="en-US" altLang="en-US" sz="900" dirty="0"/>
          </a:p>
          <a:p>
            <a:r>
              <a:rPr lang="en-US" altLang="zh-TW" sz="2000" dirty="0"/>
              <a:t>T</a:t>
            </a:r>
            <a:r>
              <a:rPr lang="en-US" altLang="en-US" sz="2000" dirty="0"/>
              <a:t>he only storage CPU can access directly</a:t>
            </a:r>
          </a:p>
          <a:p>
            <a:pPr lvl="1"/>
            <a:r>
              <a:rPr lang="en-US" altLang="en-US" sz="2000" dirty="0"/>
              <a:t>Register access is done in one CPU clock (or less)</a:t>
            </a:r>
            <a:endParaRPr lang="en-US" altLang="en-US" sz="900" dirty="0"/>
          </a:p>
          <a:p>
            <a:pPr lvl="1"/>
            <a:r>
              <a:rPr lang="en-US" altLang="en-US" sz="2000" dirty="0"/>
              <a:t>Main memory can take many cycles, causing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sits between main memory and CPU registers</a:t>
            </a:r>
            <a:endParaRPr lang="en-US" altLang="en-US" sz="900" dirty="0"/>
          </a:p>
          <a:p>
            <a:r>
              <a:rPr lang="en-US" altLang="en-US" sz="2000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sz="2000" dirty="0"/>
              <a:t>Break up the logical address space into multiple page tables</a:t>
            </a:r>
          </a:p>
          <a:p>
            <a:r>
              <a:rPr lang="en-US" altLang="en-US" sz="2000" dirty="0"/>
              <a:t>A simple technique is a two-level page table</a:t>
            </a:r>
          </a:p>
          <a:p>
            <a:r>
              <a:rPr lang="en-US" altLang="en-US" sz="2000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28" y="2325619"/>
            <a:ext cx="4012712" cy="424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sz="2000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Thus, a logical address is as follows:</a:t>
            </a:r>
            <a:br>
              <a:rPr lang="en-US" altLang="en-US" sz="2000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where</a:t>
            </a:r>
            <a:r>
              <a:rPr lang="en-US" altLang="en-US" sz="2000" i="1" dirty="0"/>
              <a:t> 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is an index into the outer page table, and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73" y="4559024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058080" y="5168348"/>
            <a:ext cx="4969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627783" y="5168348"/>
            <a:ext cx="4969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09" y="1157179"/>
            <a:ext cx="7296494" cy="30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Even two-level paging scheme not sufficient</a:t>
            </a:r>
          </a:p>
          <a:p>
            <a:pPr>
              <a:defRPr/>
            </a:pPr>
            <a:r>
              <a:rPr lang="en-US" altLang="en-US" sz="2000" dirty="0"/>
              <a:t>If page size is 4 KB (2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)</a:t>
            </a:r>
          </a:p>
          <a:p>
            <a:pPr lvl="1">
              <a:defRPr/>
            </a:pPr>
            <a:r>
              <a:rPr lang="en-US" altLang="en-US" sz="2000" dirty="0"/>
              <a:t>Then page table has 2</a:t>
            </a:r>
            <a:r>
              <a:rPr lang="en-US" altLang="en-US" sz="2000" baseline="30000" dirty="0"/>
              <a:t>52</a:t>
            </a:r>
            <a:r>
              <a:rPr lang="en-US" altLang="en-US" sz="2000" dirty="0"/>
              <a:t> entries</a:t>
            </a:r>
          </a:p>
          <a:p>
            <a:pPr lvl="1">
              <a:defRPr/>
            </a:pPr>
            <a:r>
              <a:rPr lang="en-US" altLang="en-US" sz="2000" dirty="0"/>
              <a:t>If two level scheme, inner page tables could be 2</a:t>
            </a:r>
            <a:r>
              <a:rPr lang="en-US" altLang="en-US" sz="2000" baseline="30000" dirty="0"/>
              <a:t>10</a:t>
            </a:r>
            <a:r>
              <a:rPr lang="en-US" altLang="en-US" sz="2000" dirty="0"/>
              <a:t> 4-byte entries</a:t>
            </a:r>
          </a:p>
          <a:p>
            <a:pPr lvl="1">
              <a:defRPr/>
            </a:pPr>
            <a:r>
              <a:rPr lang="en-US" altLang="en-US" sz="2000" dirty="0"/>
              <a:t>Address would look like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r>
              <a:rPr lang="en-US" altLang="en-US" sz="2000" dirty="0"/>
              <a:t>Outer page table has 2</a:t>
            </a:r>
            <a:r>
              <a:rPr lang="en-US" altLang="en-US" sz="2000" baseline="30000" dirty="0"/>
              <a:t>42</a:t>
            </a:r>
            <a:r>
              <a:rPr lang="en-US" altLang="en-US" sz="2000" dirty="0"/>
              <a:t> entries or 2</a:t>
            </a:r>
            <a:r>
              <a:rPr lang="en-US" altLang="en-US" sz="2000" baseline="30000" dirty="0"/>
              <a:t>44</a:t>
            </a:r>
            <a:r>
              <a:rPr lang="en-US" altLang="en-US" sz="2000" dirty="0"/>
              <a:t> bytes</a:t>
            </a:r>
          </a:p>
          <a:p>
            <a:pPr lvl="1">
              <a:defRPr/>
            </a:pPr>
            <a:r>
              <a:rPr lang="en-US" altLang="en-US" sz="2000" dirty="0"/>
              <a:t>One solution is to add a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</a:t>
            </a:r>
          </a:p>
          <a:p>
            <a:pPr lvl="1">
              <a:defRPr/>
            </a:pPr>
            <a:r>
              <a:rPr lang="en-US" altLang="en-US" sz="2000" dirty="0"/>
              <a:t>But in the following example the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outer page table is still 2</a:t>
            </a:r>
            <a:r>
              <a:rPr lang="en-US" altLang="en-US" sz="2000" baseline="30000" dirty="0"/>
              <a:t>34</a:t>
            </a:r>
            <a:r>
              <a:rPr lang="en-US" altLang="en-US" sz="2000" dirty="0"/>
              <a:t> bytes in size</a:t>
            </a:r>
          </a:p>
          <a:p>
            <a:pPr lvl="2">
              <a:defRPr/>
            </a:pPr>
            <a:r>
              <a:rPr lang="en-US" altLang="en-US" sz="2000" dirty="0"/>
              <a:t>And possibly 4 memory accesses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62" y="3544336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8031990" cy="4722812"/>
          </a:xfrm>
        </p:spPr>
        <p:txBody>
          <a:bodyPr/>
          <a:lstStyle/>
          <a:p>
            <a:r>
              <a:rPr lang="en-US" altLang="en-US" sz="2000" dirty="0"/>
              <a:t>Common in address spaces &gt; 32 bits</a:t>
            </a:r>
          </a:p>
          <a:p>
            <a:r>
              <a:rPr lang="en-US" altLang="en-US" sz="2000" dirty="0"/>
              <a:t>The virtual page number is hashed into a page table</a:t>
            </a:r>
          </a:p>
          <a:p>
            <a:pPr lvl="1"/>
            <a:r>
              <a:rPr lang="en-US" altLang="en-US" sz="2000" dirty="0"/>
              <a:t>This page table contains a chain of elements hashing to the same location</a:t>
            </a:r>
          </a:p>
          <a:p>
            <a:r>
              <a:rPr lang="en-US" altLang="en-US" sz="2000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sz="2000" dirty="0"/>
              <a:t>Virtual page numbers are compared in this chain searching for a match</a:t>
            </a:r>
          </a:p>
          <a:p>
            <a:pPr lvl="1"/>
            <a:r>
              <a:rPr lang="en-US" altLang="en-US" sz="2000" dirty="0"/>
              <a:t>If a match is found, the corresponding physical frame is extracted</a:t>
            </a:r>
          </a:p>
          <a:p>
            <a:r>
              <a:rPr lang="en-US" altLang="en-US" sz="2000" dirty="0"/>
              <a:t>Variation for 64-bit addresses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sz="2000" dirty="0"/>
              <a:t>Similar to hashed but each entry refers to several pages (such as 16) rather than 1</a:t>
            </a:r>
          </a:p>
          <a:p>
            <a:pPr lvl="1"/>
            <a:r>
              <a:rPr lang="en-US" altLang="en-US" sz="2000" dirty="0"/>
              <a:t>Especially useful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sz="2000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0" y="1550506"/>
            <a:ext cx="7693060" cy="44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sz="2000" dirty="0"/>
              <a:t>Rather than each process having a page table and keeping track of all possible logical pages, we track all physical pages</a:t>
            </a:r>
          </a:p>
          <a:p>
            <a:pPr lvl="1"/>
            <a:r>
              <a:rPr lang="en-US" altLang="en-US" sz="2000" dirty="0"/>
              <a:t>One entry for each real page of memory</a:t>
            </a:r>
          </a:p>
          <a:p>
            <a:pPr lvl="1"/>
            <a:r>
              <a:rPr lang="en-US" altLang="en-US" sz="2000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sz="2000" dirty="0"/>
              <a:t>Decreases memory needed to store each page table, but increases time needed to </a:t>
            </a:r>
            <a:r>
              <a:rPr lang="en-US" altLang="en-US" sz="2000" dirty="0">
                <a:solidFill>
                  <a:srgbClr val="0000FF"/>
                </a:solidFill>
              </a:rPr>
              <a:t>search</a:t>
            </a:r>
            <a:r>
              <a:rPr lang="en-US" altLang="en-US" sz="2000" dirty="0"/>
              <a:t> the table when a page reference occurs</a:t>
            </a:r>
          </a:p>
          <a:p>
            <a:pPr lvl="1"/>
            <a:r>
              <a:rPr lang="en-US" altLang="en-US" sz="2000" dirty="0"/>
              <a:t>Use hash table to limit the search to one — or at most a few — page-table entries</a:t>
            </a:r>
          </a:p>
          <a:p>
            <a:pPr lvl="1"/>
            <a:r>
              <a:rPr lang="en-US" altLang="en-US" sz="2000" dirty="0"/>
              <a:t>TLB can accelerate access</a:t>
            </a:r>
          </a:p>
          <a:p>
            <a:r>
              <a:rPr lang="en-US" altLang="en-US" sz="2000" dirty="0"/>
              <a:t>But how to implement shared memory?</a:t>
            </a:r>
          </a:p>
          <a:p>
            <a:pPr lvl="1"/>
            <a:r>
              <a:rPr lang="en-US" altLang="en-US" sz="2000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11" y="1093304"/>
            <a:ext cx="7226928" cy="499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sz="2000" dirty="0"/>
              <a:t>Consider modern, 64-bit OS example with tightly integrated HW</a:t>
            </a:r>
          </a:p>
          <a:p>
            <a:pPr lvl="1"/>
            <a:r>
              <a:rPr lang="en-US" altLang="en-US" sz="2000" dirty="0"/>
              <a:t>Goals are efficiency, low overhead</a:t>
            </a:r>
          </a:p>
          <a:p>
            <a:r>
              <a:rPr lang="en-US" altLang="en-US" sz="2000" dirty="0"/>
              <a:t>Based on hashing, but more complex</a:t>
            </a:r>
          </a:p>
          <a:p>
            <a:r>
              <a:rPr lang="en-US" altLang="en-US" sz="2000" dirty="0"/>
              <a:t>Two hash tables</a:t>
            </a:r>
          </a:p>
          <a:p>
            <a:pPr lvl="1"/>
            <a:r>
              <a:rPr lang="en-US" altLang="en-US" sz="2000" dirty="0"/>
              <a:t>One for kernel and one for all user processes</a:t>
            </a:r>
          </a:p>
          <a:p>
            <a:pPr lvl="1"/>
            <a:r>
              <a:rPr lang="en-US" altLang="en-US" sz="2000" dirty="0"/>
              <a:t>Each maps memory addresses from virtual to physical memory</a:t>
            </a:r>
          </a:p>
          <a:p>
            <a:pPr lvl="1"/>
            <a:r>
              <a:rPr lang="en-US" altLang="en-US" sz="2000" dirty="0"/>
              <a:t>Each entry represents a contiguous area of mapped virtual memory</a:t>
            </a:r>
          </a:p>
          <a:p>
            <a:pPr lvl="2"/>
            <a:r>
              <a:rPr lang="en-US" altLang="en-US" sz="2000" dirty="0"/>
              <a:t>More efficient than having a separate hash-table entry for each page</a:t>
            </a:r>
          </a:p>
          <a:p>
            <a:pPr lvl="1"/>
            <a:r>
              <a:rPr lang="en-US" altLang="en-US" sz="2000" dirty="0"/>
              <a:t>Each entry has base address and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sz="2000" dirty="0"/>
              <a:t>Need to ensure that a process can only access those addresses in its address space</a:t>
            </a:r>
          </a:p>
          <a:p>
            <a:r>
              <a:rPr lang="en-US" altLang="en-US" sz="2000" dirty="0"/>
              <a:t>We can provide this protection by using a pair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sz="2000" dirty="0"/>
              <a:t> defining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511" y="2670173"/>
            <a:ext cx="3615004" cy="353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sz="2000" dirty="0"/>
              <a:t>TLB holds translation table entries (TTEs) for fast hardware lookups</a:t>
            </a:r>
          </a:p>
          <a:p>
            <a:pPr lvl="1"/>
            <a:r>
              <a:rPr lang="en-US" altLang="en-US" sz="2000" dirty="0"/>
              <a:t>A cache of TTEs reside in a translation storage buffer (TSB)</a:t>
            </a:r>
          </a:p>
          <a:p>
            <a:pPr lvl="2"/>
            <a:r>
              <a:rPr lang="en-US" altLang="en-US" sz="2000" dirty="0"/>
              <a:t>Includes an entry per recently accessed page</a:t>
            </a:r>
          </a:p>
          <a:p>
            <a:r>
              <a:rPr lang="en-US" altLang="en-US" sz="2000" dirty="0"/>
              <a:t>Virtual address reference causes TLB search </a:t>
            </a:r>
          </a:p>
          <a:p>
            <a:pPr lvl="1"/>
            <a:r>
              <a:rPr lang="en-US" altLang="en-US" sz="2000" dirty="0"/>
              <a:t>If miss, hardware walks the in-memory TSB looking for the TTE corresponding to the address</a:t>
            </a:r>
          </a:p>
          <a:p>
            <a:pPr lvl="2"/>
            <a:r>
              <a:rPr lang="en-US" altLang="en-US" sz="2000" dirty="0"/>
              <a:t>If match found, the CPU copies the TSB entry into the TLB and translation completes</a:t>
            </a:r>
          </a:p>
          <a:p>
            <a:pPr lvl="2"/>
            <a:r>
              <a:rPr lang="en-US" altLang="en-US" sz="2000" dirty="0"/>
              <a:t>If no match found, kernel interrupted to search the hash table</a:t>
            </a:r>
          </a:p>
          <a:p>
            <a:pPr lvl="3"/>
            <a:r>
              <a:rPr lang="en-US" altLang="en-US" sz="2000" dirty="0"/>
              <a:t>The kernel then creates a TTE from the appropriate hash table and stores it in the TSB, Interrupt handler returns control to the MMU, which completes the address translation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sz="2000" dirty="0"/>
              <a:t>A process can be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sz="2000" dirty="0"/>
              <a:t> temporarily out of memory to a backing store, and then brought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sz="2000" dirty="0"/>
              <a:t> into memory for continued execution</a:t>
            </a:r>
          </a:p>
          <a:p>
            <a:pPr lvl="1"/>
            <a:r>
              <a:rPr lang="en-US" altLang="en-US" sz="2000" dirty="0"/>
              <a:t>Total physical memory space of processes can exceed physical memory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sz="2000" b="1" dirty="0">
                <a:solidFill>
                  <a:srgbClr val="3366FF"/>
                </a:solidFill>
              </a:rPr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sz="2000" dirty="0"/>
              <a:t>Major part of swap time is transfer time; total transfer time is directly proportional to the amount of memory swapped</a:t>
            </a:r>
          </a:p>
          <a:p>
            <a:r>
              <a:rPr lang="en-US" altLang="en-US" sz="2000" dirty="0"/>
              <a:t>System maintains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sz="2400" dirty="0"/>
              <a:t>Does the swapped out process need to swap back in to same physical addresses?</a:t>
            </a:r>
          </a:p>
          <a:p>
            <a:pPr lvl="1"/>
            <a:r>
              <a:rPr lang="en-US" altLang="en-US" sz="2400" dirty="0"/>
              <a:t>Depends on address binding method</a:t>
            </a:r>
          </a:p>
          <a:p>
            <a:pPr lvl="1"/>
            <a:r>
              <a:rPr lang="en-US" altLang="en-US" sz="2400" dirty="0"/>
              <a:t>Plus consider pending I/O to / from process memory space</a:t>
            </a:r>
          </a:p>
          <a:p>
            <a:r>
              <a:rPr lang="en-US" altLang="en-US" sz="2400" dirty="0"/>
              <a:t>Modified versions of swapping are found on many systems (i.e., UNIX, Linux, and Windows)</a:t>
            </a:r>
          </a:p>
          <a:p>
            <a:pPr lvl="1"/>
            <a:r>
              <a:rPr lang="en-US" altLang="en-US" sz="2400" dirty="0"/>
              <a:t>Swapping normally disabled</a:t>
            </a:r>
          </a:p>
          <a:p>
            <a:pPr lvl="1"/>
            <a:r>
              <a:rPr lang="en-US" altLang="en-US" sz="2400" dirty="0"/>
              <a:t>Started if more than threshold amount of memory allocated</a:t>
            </a:r>
          </a:p>
          <a:p>
            <a:pPr lvl="1"/>
            <a:r>
              <a:rPr lang="en-US" altLang="en-US" sz="2400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376" y="1178408"/>
            <a:ext cx="5957610" cy="44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sz="2000" dirty="0"/>
              <a:t>If next process to be put on CPU is not in memory, need to swap out a process and swap in target process</a:t>
            </a:r>
          </a:p>
          <a:p>
            <a:pPr lvl="1"/>
            <a:r>
              <a:rPr lang="en-US" altLang="en-US" sz="2000" dirty="0"/>
              <a:t>Context switch time can then be very high</a:t>
            </a:r>
          </a:p>
          <a:p>
            <a:pPr lvl="1"/>
            <a:r>
              <a:rPr lang="en-US" altLang="en-US" sz="2000" dirty="0"/>
              <a:t>100MB process swapping to hard disk with transfer rate of 50MB/sec</a:t>
            </a:r>
          </a:p>
          <a:p>
            <a:pPr lvl="2"/>
            <a:r>
              <a:rPr lang="en-US" altLang="en-US" sz="2000" dirty="0"/>
              <a:t>Swap out time of 2000 ms</a:t>
            </a:r>
          </a:p>
          <a:p>
            <a:pPr lvl="2"/>
            <a:r>
              <a:rPr lang="en-US" altLang="en-US" sz="2000" dirty="0"/>
              <a:t>Plus swap in of same sized process</a:t>
            </a:r>
          </a:p>
          <a:p>
            <a:pPr lvl="2"/>
            <a:r>
              <a:rPr lang="en-US" altLang="en-US" sz="2000" dirty="0"/>
              <a:t>Total context switch swapping component time of 4000ms (4 seconds)</a:t>
            </a:r>
          </a:p>
          <a:p>
            <a:r>
              <a:rPr lang="en-US" altLang="en-US" sz="2000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sz="2000" dirty="0"/>
              <a:t>System calls to inform OS of memory use via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 sz="2000" dirty="0"/>
              <a:t>and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sz="2400" dirty="0"/>
              <a:t>Other constraints as well on swapping</a:t>
            </a:r>
          </a:p>
          <a:p>
            <a:pPr lvl="1"/>
            <a:r>
              <a:rPr lang="en-US" altLang="en-US" sz="2400" dirty="0"/>
              <a:t>Pending I/O – can’t swap out as I/O would occur to wrong process</a:t>
            </a:r>
          </a:p>
          <a:p>
            <a:pPr lvl="1"/>
            <a:r>
              <a:rPr lang="en-US" altLang="en-US" sz="2400" dirty="0"/>
              <a:t>Or always transfer I/O to kernel space, then to I/O device</a:t>
            </a:r>
          </a:p>
          <a:p>
            <a:pPr lvl="2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sz="2400" dirty="0"/>
              <a:t>, adds overhead</a:t>
            </a:r>
          </a:p>
          <a:p>
            <a:r>
              <a:rPr lang="en-US" altLang="en-US" sz="2400" dirty="0"/>
              <a:t>Standard swapping not used in </a:t>
            </a:r>
            <a:r>
              <a:rPr lang="en-US" altLang="en-US" sz="2400"/>
              <a:t>modern OS</a:t>
            </a:r>
            <a:endParaRPr lang="en-US" altLang="en-US" sz="2400" dirty="0"/>
          </a:p>
          <a:p>
            <a:pPr lvl="1"/>
            <a:r>
              <a:rPr lang="en-US" altLang="en-US" sz="2400" dirty="0"/>
              <a:t>But modified version common</a:t>
            </a:r>
          </a:p>
          <a:p>
            <a:pPr lvl="2"/>
            <a:r>
              <a:rPr lang="en-US" altLang="en-US" sz="2400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sz="2000" dirty="0"/>
              <a:t>Not typically supported</a:t>
            </a:r>
          </a:p>
          <a:p>
            <a:pPr lvl="1"/>
            <a:r>
              <a:rPr lang="en-US" altLang="en-US" sz="2000" dirty="0"/>
              <a:t>Flash memory based</a:t>
            </a:r>
          </a:p>
          <a:p>
            <a:pPr lvl="2"/>
            <a:r>
              <a:rPr lang="en-US" altLang="en-US" sz="2000" dirty="0"/>
              <a:t>Small amount of space</a:t>
            </a:r>
          </a:p>
          <a:p>
            <a:pPr lvl="2"/>
            <a:r>
              <a:rPr lang="en-US" altLang="en-US" sz="2000" dirty="0"/>
              <a:t>Limited number of write cycles</a:t>
            </a:r>
          </a:p>
          <a:p>
            <a:pPr lvl="2"/>
            <a:r>
              <a:rPr lang="en-US" altLang="en-US" sz="2000" dirty="0"/>
              <a:t>Poor throughput between flash memory and CPU on mobile platform</a:t>
            </a:r>
          </a:p>
          <a:p>
            <a:r>
              <a:rPr lang="en-US" altLang="en-US" sz="2000" dirty="0"/>
              <a:t>Instead use other methods to free memory if low</a:t>
            </a:r>
          </a:p>
          <a:p>
            <a:pPr lvl="1"/>
            <a:r>
              <a:rPr lang="en-US" altLang="en-US" sz="2000" dirty="0"/>
              <a:t>iOS </a:t>
            </a:r>
            <a:r>
              <a:rPr lang="en-US" altLang="en-US" sz="2000" b="1" i="1" dirty="0"/>
              <a:t>asks</a:t>
            </a:r>
            <a:r>
              <a:rPr lang="en-US" altLang="en-US" sz="2000" dirty="0"/>
              <a:t> apps to voluntarily relinquish allocated memory</a:t>
            </a:r>
          </a:p>
          <a:p>
            <a:pPr lvl="2"/>
            <a:r>
              <a:rPr lang="en-US" altLang="en-US" sz="2000" dirty="0"/>
              <a:t>Read-only data thrown out and reloaded from flash if needed</a:t>
            </a:r>
          </a:p>
          <a:p>
            <a:pPr lvl="2"/>
            <a:r>
              <a:rPr lang="en-US" altLang="en-US" sz="2000" dirty="0"/>
              <a:t>Failure to free can result in termination</a:t>
            </a:r>
          </a:p>
          <a:p>
            <a:pPr lvl="1"/>
            <a:r>
              <a:rPr lang="en-US" altLang="en-US" sz="2000" dirty="0"/>
              <a:t>Android terminates apps if low free memory, but first writes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sz="2000" dirty="0"/>
              <a:t> to flash for fast restart</a:t>
            </a:r>
          </a:p>
          <a:p>
            <a:pPr lvl="1"/>
            <a:r>
              <a:rPr lang="en-US" altLang="en-US" sz="2000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sz="2400" dirty="0"/>
              <a:t>Dominant industry chips</a:t>
            </a:r>
          </a:p>
          <a:p>
            <a:r>
              <a:rPr lang="en-US" altLang="en-US" sz="2400" dirty="0"/>
              <a:t>Pentium CPUs are 32-bit and called IA-32 architecture</a:t>
            </a:r>
          </a:p>
          <a:p>
            <a:r>
              <a:rPr lang="en-US" altLang="en-US" sz="2400" dirty="0"/>
              <a:t>Current Intel CPUs are 64-bit and called IA-64 architecture</a:t>
            </a:r>
          </a:p>
          <a:p>
            <a:r>
              <a:rPr lang="en-US" altLang="en-US" sz="2400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sz="2400" dirty="0"/>
              <a:t>Supports both segmentation and segmentation with paging</a:t>
            </a:r>
          </a:p>
          <a:p>
            <a:pPr lvl="1"/>
            <a:r>
              <a:rPr lang="en-US" altLang="en-US" sz="2400" dirty="0"/>
              <a:t>Each segment can be 4 GB</a:t>
            </a:r>
          </a:p>
          <a:p>
            <a:pPr lvl="1"/>
            <a:r>
              <a:rPr lang="en-US" altLang="en-US" sz="2400" dirty="0"/>
              <a:t>Up to 16 K segments per process</a:t>
            </a:r>
          </a:p>
          <a:p>
            <a:pPr lvl="1"/>
            <a:r>
              <a:rPr lang="en-US" altLang="en-US" sz="2400" dirty="0"/>
              <a:t>Divided into two partitions</a:t>
            </a:r>
          </a:p>
          <a:p>
            <a:pPr lvl="2"/>
            <a:r>
              <a:rPr lang="en-US" altLang="en-US" sz="2400" dirty="0"/>
              <a:t>First partition of up to 8K segments are private to process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sz="2400" dirty="0"/>
              <a:t>))</a:t>
            </a:r>
          </a:p>
          <a:p>
            <a:pPr lvl="2"/>
            <a:r>
              <a:rPr lang="en-US" altLang="en-US" sz="2400" dirty="0"/>
              <a:t>Second partition of up to 8K segments shared among all processes (kept in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sz="2400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sz="2000" dirty="0"/>
              <a:t>CPU must check every memory access generated in user mode to be sure it is between base and limit for that user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The instructions to load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17" y="2087647"/>
            <a:ext cx="5910954" cy="273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8084366" cy="4530725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CPU generates logical address</a:t>
            </a:r>
          </a:p>
          <a:p>
            <a:pPr lvl="1">
              <a:defRPr/>
            </a:pPr>
            <a:r>
              <a:rPr lang="en-US" altLang="en-US" sz="2400" dirty="0"/>
              <a:t>Selector given to segmentation unit</a:t>
            </a:r>
          </a:p>
          <a:p>
            <a:pPr lvl="2">
              <a:defRPr/>
            </a:pPr>
            <a:r>
              <a:rPr lang="en-US" altLang="en-US" sz="2400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sz="2400" dirty="0"/>
          </a:p>
          <a:p>
            <a:pPr lvl="2">
              <a:defRPr/>
            </a:pPr>
            <a:endParaRPr lang="en-US" altLang="en-US" sz="2400" dirty="0"/>
          </a:p>
          <a:p>
            <a:pPr lvl="1">
              <a:defRPr/>
            </a:pPr>
            <a:r>
              <a:rPr lang="en-US" altLang="en-US" sz="2400" dirty="0"/>
              <a:t>Linear address given to paging unit</a:t>
            </a:r>
          </a:p>
          <a:p>
            <a:pPr lvl="2">
              <a:defRPr/>
            </a:pPr>
            <a:r>
              <a:rPr lang="en-US" altLang="en-US" sz="2400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sz="2400" dirty="0"/>
              <a:t>Paging units form equivalent of MMU</a:t>
            </a:r>
          </a:p>
          <a:p>
            <a:pPr lvl="2">
              <a:defRPr/>
            </a:pPr>
            <a:r>
              <a:rPr lang="en-US" altLang="en-US" sz="2400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17" y="2857682"/>
            <a:ext cx="2860848" cy="92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1997765" y="3572248"/>
            <a:ext cx="4818476" cy="105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96" y="1670602"/>
            <a:ext cx="7540174" cy="100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443657"/>
            <a:ext cx="6715125" cy="412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308" y="1069353"/>
            <a:ext cx="5445746" cy="531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5" y="3832248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9" y="1108074"/>
            <a:ext cx="8149049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dirty="0">
                <a:latin typeface="Helvetica" panose="020B0604020202020204" pitchFamily="34" charset="0"/>
              </a:rPr>
              <a:t>(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sz="2000" dirty="0">
                <a:latin typeface="Helvetica" panose="020B0604020202020204" pitchFamily="34" charset="0"/>
              </a:rPr>
              <a:t>), allowing 32-bit apps access to more than 4GB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sz="20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sz="2000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Page-directory and page-table entries moved to 64-bits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4824068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Modern, energy efficient, 32-bit CPU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4 KB and 16 KB pages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sz="2400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20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7B9EEEA-F15E-4C04-B90A-03AF2E3A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ARM Architecture (cont.)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2C45D6-33B8-477B-BC1E-7A50F5E9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052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sz="2000" dirty="0"/>
              <a:t>Programs on disk, ready to be brought into memory to execute form an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sz="2000" dirty="0"/>
              <a:t>Without support, must be loaded into address 0000</a:t>
            </a:r>
          </a:p>
          <a:p>
            <a:r>
              <a:rPr kumimoji="0" lang="en-US" altLang="en-US" sz="2000" dirty="0"/>
              <a:t>Inconvenient to have first user physical address always at 0000 </a:t>
            </a:r>
          </a:p>
          <a:p>
            <a:pPr lvl="1"/>
            <a:r>
              <a:rPr kumimoji="0" lang="en-US" altLang="en-US" sz="2000" dirty="0"/>
              <a:t>How can it not be?</a:t>
            </a:r>
            <a:endParaRPr lang="en-US" altLang="en-US" sz="2000" dirty="0"/>
          </a:p>
          <a:p>
            <a:r>
              <a:rPr kumimoji="0" lang="en-US" altLang="en-US" sz="2000" dirty="0"/>
              <a:t>Addresses represented in different ways at different stages of a program</a:t>
            </a:r>
            <a:r>
              <a:rPr kumimoji="0" lang="ja-JP" altLang="en-US" sz="2000" dirty="0"/>
              <a:t>’</a:t>
            </a:r>
            <a:r>
              <a:rPr kumimoji="0" lang="en-US" altLang="ja-JP" sz="2000" dirty="0"/>
              <a:t>s life</a:t>
            </a:r>
          </a:p>
          <a:p>
            <a:pPr lvl="1"/>
            <a:r>
              <a:rPr kumimoji="0" lang="en-US" altLang="en-US" sz="2000" dirty="0"/>
              <a:t>Source code addresses usually symbolic</a:t>
            </a:r>
          </a:p>
          <a:p>
            <a:pPr lvl="1"/>
            <a:r>
              <a:rPr kumimoji="0" lang="en-US" altLang="en-US" sz="2000" dirty="0"/>
              <a:t>Compiled code addresses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sz="2000" b="1" dirty="0">
                <a:solidFill>
                  <a:srgbClr val="0000FF"/>
                </a:solidFill>
              </a:rPr>
              <a:t> </a:t>
            </a:r>
            <a:r>
              <a:rPr kumimoji="0" lang="en-US" altLang="en-US" sz="2000" dirty="0"/>
              <a:t>to relocatable addresses</a:t>
            </a:r>
          </a:p>
          <a:p>
            <a:pPr lvl="2"/>
            <a:r>
              <a:rPr kumimoji="0" lang="en-US" altLang="en-US" sz="2000" dirty="0"/>
              <a:t>i.e., </a:t>
            </a:r>
            <a:r>
              <a:rPr kumimoji="0" lang="ja-JP" altLang="en-US" sz="2000" dirty="0"/>
              <a:t>“</a:t>
            </a:r>
            <a:r>
              <a:rPr kumimoji="0" lang="en-US" altLang="ja-JP" sz="2000" dirty="0"/>
              <a:t>14 bytes from beginning of this module</a:t>
            </a:r>
            <a:r>
              <a:rPr kumimoji="0" lang="ja-JP" altLang="en-US" sz="2000" dirty="0"/>
              <a:t>”</a:t>
            </a:r>
            <a:endParaRPr kumimoji="0" lang="en-US" altLang="ja-JP" sz="2000" dirty="0"/>
          </a:p>
          <a:p>
            <a:pPr lvl="1"/>
            <a:r>
              <a:rPr kumimoji="0" lang="en-US" altLang="en-US" sz="2000" dirty="0"/>
              <a:t>Linker or loader will bind relocatable addresses to absolute addresses</a:t>
            </a:r>
          </a:p>
          <a:p>
            <a:pPr lvl="2"/>
            <a:r>
              <a:rPr kumimoji="0" lang="en-US" altLang="en-US" sz="2000" dirty="0"/>
              <a:t>i.e., 74014</a:t>
            </a:r>
          </a:p>
          <a:p>
            <a:pPr lvl="1"/>
            <a:r>
              <a:rPr kumimoji="0" lang="en-US" altLang="en-US" sz="2000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sz="2400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sz="2400" b="1" dirty="0"/>
              <a:t>Compile time</a:t>
            </a:r>
            <a:r>
              <a:rPr lang="en-US" altLang="en-US" sz="2400" dirty="0"/>
              <a:t>: If memory location known a priori,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sz="2400" dirty="0"/>
              <a:t>can be generated; must recompile code if starting location changes</a:t>
            </a:r>
          </a:p>
          <a:p>
            <a:pPr lvl="1"/>
            <a:r>
              <a:rPr lang="en-US" altLang="en-US" sz="2400" b="1" dirty="0"/>
              <a:t>Load time</a:t>
            </a:r>
            <a:r>
              <a:rPr lang="en-US" altLang="en-US" sz="2400" dirty="0"/>
              <a:t>: Must generate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sz="2400" dirty="0"/>
              <a:t>if memory location is not known at compile time</a:t>
            </a:r>
          </a:p>
          <a:p>
            <a:pPr lvl="1"/>
            <a:r>
              <a:rPr lang="en-US" altLang="en-US" sz="2400" b="1" dirty="0"/>
              <a:t>Execution time</a:t>
            </a:r>
            <a:r>
              <a:rPr lang="en-US" altLang="en-US" sz="2400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sz="2400" dirty="0"/>
              <a:t>Need hardware support for address maps (e.g., base and limit</a:t>
            </a:r>
            <a:r>
              <a:rPr lang="en-US" altLang="en-US" sz="2400" i="1" dirty="0"/>
              <a:t> </a:t>
            </a:r>
            <a:r>
              <a:rPr lang="en-US" altLang="en-US" sz="2400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546" y="951982"/>
            <a:ext cx="3048760" cy="565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13325</TotalTime>
  <Words>3782</Words>
  <Application>Microsoft Office PowerPoint</Application>
  <PresentationFormat>如螢幕大小 (4:3)</PresentationFormat>
  <Paragraphs>480</Paragraphs>
  <Slides>68</Slides>
  <Notes>58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7" baseType="lpstr"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Memory Allocation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 </vt:lpstr>
      <vt:lpstr>Paging -- Calculating internal fragmentation</vt:lpstr>
      <vt:lpstr>Free Frames</vt:lpstr>
      <vt:lpstr>Implementation of Page Table</vt:lpstr>
      <vt:lpstr>TLB 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Example: ARM Architecture (cont.)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407</cp:revision>
  <cp:lastPrinted>2013-09-30T19:34:56Z</cp:lastPrinted>
  <dcterms:created xsi:type="dcterms:W3CDTF">2011-01-13T23:43:38Z</dcterms:created>
  <dcterms:modified xsi:type="dcterms:W3CDTF">2025-04-21T02:47:11Z</dcterms:modified>
</cp:coreProperties>
</file>